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67746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61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d Left">
  <p:cSld name="Mid Lef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4;p9"/>
          <p:cNvSpPr>
            <a:spLocks noChangeArrowheads="1"/>
          </p:cNvSpPr>
          <p:nvPr/>
        </p:nvSpPr>
        <p:spPr bwMode="auto">
          <a:xfrm>
            <a:off x="11312525" y="6499225"/>
            <a:ext cx="325438" cy="13811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</a:pPr>
            <a:fld id="{AF6EDBEF-2E51-4787-BF69-9AF1BD221F5C}" type="slidenum">
              <a:rPr lang="ru-RU" altLang="ru-RU" sz="900"/>
            </a:fld>
            <a:endParaRPr lang="ru-RU" altLang="ru-RU" sz="900"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554736" y="3044280"/>
            <a:ext cx="5065776" cy="769441"/>
          </a:xfrm>
          <a:prstGeom prst="rect">
            <a:avLst/>
          </a:prstGeom>
          <a:noFill/>
          <a:ln>
            <a:noFill/>
          </a:ln>
        </p:spPr>
        <p:txBody>
          <a:bodyPr spcFirstLastPara="1" rIns="365750" anchor="ctr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9"/>
          <p:cNvSpPr txBox="1">
            <a:spLocks noGrp="1"/>
          </p:cNvSpPr>
          <p:nvPr>
            <p:ph type="body" idx="1"/>
          </p:nvPr>
        </p:nvSpPr>
        <p:spPr>
          <a:xfrm>
            <a:off x="7159752" y="78768"/>
            <a:ext cx="4480560" cy="123111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spAutoFit/>
          </a:bodyPr>
          <a:lstStyle>
            <a:lvl1pPr marL="457200" lvl="0" indent="-279400" algn="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800"/>
              <a:buChar char="​"/>
              <a:defRPr sz="8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lvl="1" indent="-3429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—"/>
              <a:defRPr/>
            </a:lvl3pPr>
            <a:lvl4pPr marL="1828800" lvl="3" indent="-3429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4pPr>
            <a:lvl5pPr marL="2286000" lvl="4" indent="-3429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›"/>
              <a:defRPr/>
            </a:lvl5pPr>
            <a:lvl6pPr marL="2743200" lvl="5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▫"/>
              <a:defRPr/>
            </a:lvl6pPr>
            <a:lvl7pPr marL="3200400" lvl="6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▫"/>
              <a:defRPr/>
            </a:lvl7pPr>
            <a:lvl8pPr marL="3657600" lvl="7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Char char="▫"/>
              <a:defRPr/>
            </a:lvl8pPr>
            <a:lvl9pPr marL="4114800" lvl="8" indent="-3429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dk1"/>
              </a:buClr>
              <a:buSzPts val="1800"/>
              <a:buChar char="▫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C2EA8-6D33-49C2-BC3A-40DD450E07B9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EFC41-81DB-44F4-B983-73155C88FD40}" type="slidenum">
              <a:rPr lang="ru-RU" smtClean="0"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960880"/>
            <a:ext cx="72453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3600" b="1" dirty="0">
                <a:solidFill>
                  <a:srgbClr val="FFFFFF"/>
                </a:solidFill>
                <a:latin typeface="Montserrat" panose="00000500000000000000" pitchFamily="2" charset="-52"/>
                <a:sym typeface="Georgia" panose="02040502050405020303" pitchFamily="18" charset="0"/>
              </a:rPr>
              <a:t>Трансформация Бюро национальной статистики</a:t>
            </a:r>
            <a:r>
              <a:rPr lang="en-US" altLang="en-US" sz="3600" b="1" dirty="0">
                <a:solidFill>
                  <a:srgbClr val="FFFFFF"/>
                </a:solidFill>
                <a:latin typeface="Montserrat" panose="00000500000000000000" pitchFamily="2" charset="-52"/>
                <a:sym typeface="Georgia" panose="02040502050405020303" pitchFamily="18" charset="0"/>
              </a:rPr>
              <a:t>: </a:t>
            </a:r>
            <a:r>
              <a:rPr lang="ru-RU" altLang="en-US" sz="3600" b="1" dirty="0">
                <a:solidFill>
                  <a:srgbClr val="FFFFFF"/>
                </a:solidFill>
                <a:latin typeface="Montserrat" panose="00000500000000000000" pitchFamily="2" charset="-52"/>
                <a:sym typeface="Georgia" panose="02040502050405020303" pitchFamily="18" charset="0"/>
              </a:rPr>
              <a:t>формирование цифровой экосистемы данных</a:t>
            </a:r>
            <a:endParaRPr lang="ru-RU" sz="3600" dirty="0">
              <a:solidFill>
                <a:srgbClr val="FFFFFF"/>
              </a:solidFill>
            </a:endParaRPr>
          </a:p>
        </p:txBody>
      </p:sp>
      <p:pic>
        <p:nvPicPr>
          <p:cNvPr id="2" name="201735-916310640_small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9131" y="2402838"/>
            <a:ext cx="724535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3600" dirty="0">
                <a:solidFill>
                  <a:srgbClr val="FFFFFF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Georgia" panose="02040502050405020303" pitchFamily="18" charset="0"/>
              </a:rPr>
              <a:t>Трансформация Бюро национальной статистики</a:t>
            </a:r>
            <a:r>
              <a:rPr lang="en-US" altLang="en-US" sz="3600" dirty="0">
                <a:solidFill>
                  <a:srgbClr val="FFFFFF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Georgia" panose="02040502050405020303" pitchFamily="18" charset="0"/>
              </a:rPr>
              <a:t>: </a:t>
            </a:r>
            <a:r>
              <a:rPr lang="ru-RU" altLang="en-US" sz="3600" dirty="0">
                <a:solidFill>
                  <a:srgbClr val="FFFFFF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Georgia" panose="02040502050405020303" pitchFamily="18" charset="0"/>
              </a:rPr>
              <a:t>формирование цифровой экосистемы данных</a:t>
            </a:r>
            <a:endParaRPr lang="ru-RU" sz="3600" dirty="0">
              <a:solidFill>
                <a:srgbClr val="FFFFFF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" name="AutoShape 2" descr="лого 105 лет с надписью (рус)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8" name="Text Placeholder 5"/>
          <p:cNvSpPr txBox="1"/>
          <p:nvPr/>
        </p:nvSpPr>
        <p:spPr bwMode="auto">
          <a:xfrm>
            <a:off x="307975" y="6385290"/>
            <a:ext cx="60150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116205"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465455"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812800"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1160780" defTabSz="91313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1617980" defTabSz="91313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075180" defTabSz="91313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2532380" defTabSz="91313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2989580" defTabSz="91313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300"/>
              </a:spcBef>
              <a:spcAft>
                <a:spcPts val="300"/>
              </a:spcAft>
              <a:buClrTx/>
              <a:buFont typeface="Segoe UI" panose="020B0502040204020203" pitchFamily="34" charset="0"/>
              <a:buNone/>
            </a:pPr>
            <a:r>
              <a:rPr lang="ru-RU" altLang="en-US" b="1" dirty="0">
                <a:solidFill>
                  <a:srgbClr val="FFFFFF"/>
                </a:solidFill>
                <a:latin typeface="+mj-lt"/>
              </a:rPr>
              <a:t>Ноябрь 2025</a:t>
            </a:r>
            <a:endParaRPr lang="en-US" altLang="en-US" b="1" dirty="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004" y="658132"/>
            <a:ext cx="4740613" cy="6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WPS Presentation</Application>
  <PresentationFormat>Широкоэкранный</PresentationFormat>
  <Paragraphs>6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42" baseType="lpstr">
      <vt:lpstr>Arial</vt:lpstr>
      <vt:lpstr>SimSun</vt:lpstr>
      <vt:lpstr>Wingdings</vt:lpstr>
      <vt:lpstr>Arial</vt:lpstr>
      <vt:lpstr>Montserrat</vt:lpstr>
      <vt:lpstr>Segoe Print</vt:lpstr>
      <vt:lpstr>Georgia</vt:lpstr>
      <vt:lpstr>Montserrat SemiBold</vt:lpstr>
      <vt:lpstr>Roboto</vt:lpstr>
      <vt:lpstr>Segoe UI</vt:lpstr>
      <vt:lpstr>Calibri</vt:lpstr>
      <vt:lpstr>Calibri Light</vt:lpstr>
      <vt:lpstr>Microsoft YaHei</vt:lpstr>
      <vt:lpstr>Arial Unicode MS</vt:lpstr>
      <vt:lpstr>Bahnschrift SemiBold</vt:lpstr>
      <vt:lpstr>Bahnschrift SemiLight SemiCondensed</vt:lpstr>
      <vt:lpstr>Candara Light</vt:lpstr>
      <vt:lpstr>Constantia</vt:lpstr>
      <vt:lpstr>Ebrima</vt:lpstr>
      <vt:lpstr>Lucida Console</vt:lpstr>
      <vt:lpstr>Microsoft YaHei UI</vt:lpstr>
      <vt:lpstr>Microsoft JhengHei UI</vt:lpstr>
      <vt:lpstr>Century Schoolbook</vt:lpstr>
      <vt:lpstr>Bahnschrift SemiBold SemiCondensed</vt:lpstr>
      <vt:lpstr>Arial Black</vt:lpstr>
      <vt:lpstr>Times New Roman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Аза</dc:creator>
  <cp:lastModifiedBy>user</cp:lastModifiedBy>
  <cp:revision>4</cp:revision>
  <dcterms:created xsi:type="dcterms:W3CDTF">2025-11-05T07:40:00Z</dcterms:created>
  <dcterms:modified xsi:type="dcterms:W3CDTF">2025-11-05T18:36:25Z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5DE0BC10311E46C7856D5F13344237DC_12</vt:lpwstr>
  </property>
  <property fmtid="{D5CDD505-2E9C-101B-9397-08002B2CF9AE}" pid="3" name="KSOProductBuildVer">
    <vt:lpwstr>1049-12.2.0.22549</vt:lpwstr>
  </property>
</Properties>
</file>